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28" embedTrueTypeFonts="1" saveSubsetFonts="1">
  <p:sldMasterIdLst>
    <p:sldMasterId id="2147483648" r:id="rId1"/>
  </p:sldMasterIdLst>
  <p:sldIdLst>
    <p:sldId id="283" r:id="rId2"/>
  </p:sldIdLst>
  <p:sldSz cx="14630400" cy="8229600"/>
  <p:notesSz cx="6858000" cy="9144000"/>
  <p:embeddedFontLst>
    <p:embeddedFont>
      <p:font typeface="Lato" panose="020F0502020204030203" pitchFamily="34" charset="0"/>
      <p:regular r:id="rId3"/>
      <p:bold r:id="rId4"/>
    </p:embeddedFont>
    <p:embeddedFont>
      <p:font typeface="Tahoma" panose="020B0604030504040204" pitchFamily="34" charset="0"/>
      <p:regular r:id="rId5"/>
      <p:bold r:id="rId6"/>
    </p:embeddedFont>
  </p:embeddedFontLst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52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13" Type="http://schemas.openxmlformats.org/officeDocument/2006/relationships/customXml" Target="../customXml/item3.xml"/><Relationship Id="rId3" Type="http://schemas.openxmlformats.org/officeDocument/2006/relationships/font" Target="fonts/font1.fntdata"/><Relationship Id="rId7" Type="http://schemas.openxmlformats.org/officeDocument/2006/relationships/presProps" Target="pres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4.fntdata"/><Relationship Id="rId11" Type="http://schemas.openxmlformats.org/officeDocument/2006/relationships/customXml" Target="../customXml/item1.xml"/><Relationship Id="rId5" Type="http://schemas.openxmlformats.org/officeDocument/2006/relationships/font" Target="fonts/font3.fntdata"/><Relationship Id="rId10" Type="http://schemas.openxmlformats.org/officeDocument/2006/relationships/tableStyles" Target="tableStyles.xml"/><Relationship Id="rId4" Type="http://schemas.openxmlformats.org/officeDocument/2006/relationships/font" Target="fonts/font2.fntdata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97280" y="2551176"/>
            <a:ext cx="12435840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94560" y="4608576"/>
            <a:ext cx="10241280" cy="2057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4813500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0644943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31520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534656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1965065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887765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73298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7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04263" y="2157476"/>
            <a:ext cx="11423650" cy="5740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Tahoma"/>
                <a:cs typeface="Tahoma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007867" y="2678577"/>
            <a:ext cx="8614410" cy="24707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974336" y="7653528"/>
            <a:ext cx="4681728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31520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533888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1319596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txStyles>
    <p:titleStyle>
      <a:lvl1pPr>
        <a:defRPr>
          <a:latin typeface="Lato" panose="020F0502020204030203" pitchFamily="34" charset="0"/>
          <a:ea typeface="+mj-ea"/>
          <a:cs typeface="Lato" panose="020F0502020204030203" pitchFamily="34" charset="0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$PPTXTitle"/>
          <p:cNvSpPr txBox="1">
            <a:spLocks noGrp="1"/>
          </p:cNvSpPr>
          <p:nvPr>
            <p:ph type="title"/>
          </p:nvPr>
        </p:nvSpPr>
        <p:spPr>
          <a:xfrm>
            <a:off x="4719320" y="2157476"/>
            <a:ext cx="519366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dirty="0"/>
              <a:t>Protein</a:t>
            </a:r>
            <a:r>
              <a:rPr spc="-135" dirty="0"/>
              <a:t> </a:t>
            </a:r>
            <a:r>
              <a:rPr dirty="0"/>
              <a:t>Folding</a:t>
            </a:r>
            <a:r>
              <a:rPr spc="-140" dirty="0"/>
              <a:t> </a:t>
            </a:r>
            <a:r>
              <a:rPr dirty="0"/>
              <a:t>in</a:t>
            </a:r>
            <a:r>
              <a:rPr spc="-145" dirty="0"/>
              <a:t> </a:t>
            </a:r>
            <a:r>
              <a:rPr dirty="0"/>
              <a:t>the</a:t>
            </a:r>
            <a:r>
              <a:rPr spc="-150" dirty="0"/>
              <a:t> </a:t>
            </a:r>
            <a:r>
              <a:rPr spc="30" dirty="0"/>
              <a:t>Cell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185920" y="2678577"/>
            <a:ext cx="6257290" cy="2470785"/>
          </a:xfrm>
          <a:prstGeom prst="rect">
            <a:avLst/>
          </a:prstGeom>
        </p:spPr>
        <p:txBody>
          <a:bodyPr vert="horz" wrap="square" lIns="0" tIns="130810" rIns="0" bIns="0" rtlCol="0">
            <a:spAutoFit/>
          </a:bodyPr>
          <a:lstStyle/>
          <a:p>
            <a:pPr marL="1270" algn="ctr">
              <a:lnSpc>
                <a:spcPct val="100000"/>
              </a:lnSpc>
              <a:spcBef>
                <a:spcPts val="1030"/>
              </a:spcBef>
            </a:pPr>
            <a:r>
              <a:rPr sz="2200" spc="-45" dirty="0">
                <a:latin typeface="Lato" panose="020F0502020204030203" pitchFamily="34" charset="0"/>
                <a:cs typeface="Lato" panose="020F0502020204030203" pitchFamily="34" charset="0"/>
              </a:rPr>
              <a:t>Save</a:t>
            </a:r>
            <a:r>
              <a:rPr sz="22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dirty="0">
                <a:latin typeface="Lato" panose="020F0502020204030203" pitchFamily="34" charset="0"/>
                <a:cs typeface="Lato" panose="020F0502020204030203" pitchFamily="34" charset="0"/>
              </a:rPr>
              <a:t>The</a:t>
            </a:r>
            <a:r>
              <a:rPr sz="2200" spc="-13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spc="-10" dirty="0">
                <a:latin typeface="Lato" panose="020F0502020204030203" pitchFamily="34" charset="0"/>
                <a:cs typeface="Lato" panose="020F0502020204030203" pitchFamily="34" charset="0"/>
              </a:rPr>
              <a:t>Date!</a:t>
            </a:r>
            <a:endParaRPr sz="22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algn="ctr">
              <a:lnSpc>
                <a:spcPct val="100000"/>
              </a:lnSpc>
              <a:spcBef>
                <a:spcPts val="1190"/>
              </a:spcBef>
            </a:pPr>
            <a:r>
              <a:rPr sz="2800" b="1" spc="-130" dirty="0">
                <a:latin typeface="Lato" panose="020F0502020204030203" pitchFamily="34" charset="0"/>
                <a:cs typeface="Lato" panose="020F0502020204030203" pitchFamily="34" charset="0"/>
              </a:rPr>
              <a:t>#ProtFoldSRC</a:t>
            </a:r>
            <a:endParaRPr sz="28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12700" marR="5080" algn="ctr">
              <a:lnSpc>
                <a:spcPct val="115799"/>
              </a:lnSpc>
              <a:spcBef>
                <a:spcPts val="75"/>
              </a:spcBef>
            </a:pP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Monday,</a:t>
            </a:r>
            <a:r>
              <a:rPr sz="24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June</a:t>
            </a:r>
            <a:r>
              <a:rPr sz="2400" spc="-11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60" dirty="0">
                <a:latin typeface="Lato" panose="020F0502020204030203" pitchFamily="34" charset="0"/>
                <a:cs typeface="Lato" panose="020F0502020204030203" pitchFamily="34" charset="0"/>
              </a:rPr>
              <a:t>1,</a:t>
            </a:r>
            <a:r>
              <a:rPr sz="2400" spc="-12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75" dirty="0">
                <a:latin typeface="Lato" panose="020F0502020204030203" pitchFamily="34" charset="0"/>
                <a:cs typeface="Lato" panose="020F0502020204030203" pitchFamily="34" charset="0"/>
              </a:rPr>
              <a:t>2026–</a:t>
            </a:r>
            <a:r>
              <a:rPr sz="2400" spc="-50" dirty="0">
                <a:latin typeface="Lato" panose="020F0502020204030203" pitchFamily="34" charset="0"/>
                <a:cs typeface="Lato" panose="020F0502020204030203" pitchFamily="34" charset="0"/>
              </a:rPr>
              <a:t>Thursday,</a:t>
            </a:r>
            <a:r>
              <a:rPr sz="24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June</a:t>
            </a:r>
            <a:r>
              <a:rPr sz="2400" spc="-11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60" dirty="0">
                <a:latin typeface="Lato" panose="020F0502020204030203" pitchFamily="34" charset="0"/>
                <a:cs typeface="Lato" panose="020F0502020204030203" pitchFamily="34" charset="0"/>
              </a:rPr>
              <a:t>4,</a:t>
            </a:r>
            <a:r>
              <a:rPr sz="2400" spc="-12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55" dirty="0">
                <a:latin typeface="Lato" panose="020F0502020204030203" pitchFamily="34" charset="0"/>
                <a:cs typeface="Lato" panose="020F0502020204030203" pitchFamily="34" charset="0"/>
              </a:rPr>
              <a:t>2026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The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Galt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House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Hotel,</a:t>
            </a:r>
            <a:r>
              <a:rPr sz="2400" spc="-7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20" dirty="0">
                <a:latin typeface="Lato" panose="020F0502020204030203" pitchFamily="34" charset="0"/>
                <a:cs typeface="Lato" panose="020F0502020204030203" pitchFamily="34" charset="0"/>
              </a:rPr>
              <a:t>Louisville,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110" dirty="0">
                <a:latin typeface="Lato" panose="020F0502020204030203" pitchFamily="34" charset="0"/>
                <a:cs typeface="Lato" panose="020F0502020204030203" pitchFamily="34" charset="0"/>
              </a:rPr>
              <a:t>KY</a:t>
            </a:r>
            <a:endParaRPr sz="24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635" algn="ctr">
              <a:lnSpc>
                <a:spcPct val="100000"/>
              </a:lnSpc>
              <a:spcBef>
                <a:spcPts val="1265"/>
              </a:spcBef>
            </a:pPr>
            <a:r>
              <a:rPr sz="2600" b="1" spc="-175" dirty="0">
                <a:latin typeface="Lato" panose="020F0502020204030203" pitchFamily="34" charset="0"/>
                <a:cs typeface="Lato" panose="020F0502020204030203" pitchFamily="34" charset="0"/>
              </a:rPr>
              <a:t>FASEB.org/Protein-</a:t>
            </a:r>
            <a:r>
              <a:rPr sz="2600" b="1" spc="-20" dirty="0">
                <a:latin typeface="Lato" panose="020F0502020204030203" pitchFamily="34" charset="0"/>
                <a:cs typeface="Lato" panose="020F0502020204030203" pitchFamily="34" charset="0"/>
              </a:rPr>
              <a:t>Folding</a:t>
            </a:r>
            <a:endParaRPr sz="2600" dirty="0">
              <a:latin typeface="Lato" panose="020F0502020204030203" pitchFamily="34" charset="0"/>
              <a:cs typeface="Lato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15426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to">
      <a:majorFont>
        <a:latin typeface="Lato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341548692D37149AB2D54A8A18CAADD" ma:contentTypeVersion="18" ma:contentTypeDescription="Create a new document." ma:contentTypeScope="" ma:versionID="6b9de9073ea9a7cd9af31c679f1c4b58">
  <xsd:schema xmlns:xsd="http://www.w3.org/2001/XMLSchema" xmlns:xs="http://www.w3.org/2001/XMLSchema" xmlns:p="http://schemas.microsoft.com/office/2006/metadata/properties" xmlns:ns2="aae5d8f4-8940-426e-8eb0-5ae068ad4266" xmlns:ns3="19481585-9af8-4d00-b2bf-e09dcefbd695" targetNamespace="http://schemas.microsoft.com/office/2006/metadata/properties" ma:root="true" ma:fieldsID="a2da12b9dcb81a8d4f043d1b1a631a0b" ns2:_="" ns3:_="">
    <xsd:import namespace="aae5d8f4-8940-426e-8eb0-5ae068ad4266"/>
    <xsd:import namespace="19481585-9af8-4d00-b2bf-e09dcefbd69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ae5d8f4-8940-426e-8eb0-5ae068ad426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1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2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e1d3d7a5-63eb-4721-90e8-d8feae559456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9481585-9af8-4d00-b2bf-e09dcefbd695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a9500302-657d-4e07-8d90-29dc954f1aee}" ma:internalName="TaxCatchAll" ma:showField="CatchAllData" ma:web="19481585-9af8-4d00-b2bf-e09dcefbd69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19481585-9af8-4d00-b2bf-e09dcefbd695" xsi:nil="true"/>
    <lcf76f155ced4ddcb4097134ff3c332f xmlns="aae5d8f4-8940-426e-8eb0-5ae068ad4266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B848190-016F-41E9-BA9F-85B69E9DDB76}"/>
</file>

<file path=customXml/itemProps2.xml><?xml version="1.0" encoding="utf-8"?>
<ds:datastoreItem xmlns:ds="http://schemas.openxmlformats.org/officeDocument/2006/customXml" ds:itemID="{FC62D3A1-92AB-46EF-83ED-1B9892222774}"/>
</file>

<file path=customXml/itemProps3.xml><?xml version="1.0" encoding="utf-8"?>
<ds:datastoreItem xmlns:ds="http://schemas.openxmlformats.org/officeDocument/2006/customXml" ds:itemID="{18FCA43E-7BC7-49B9-8C91-F940E5121602}"/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37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Lato</vt:lpstr>
      <vt:lpstr>Tahoma</vt:lpstr>
      <vt:lpstr>Office Theme</vt:lpstr>
      <vt:lpstr>Protein Folding in the Cell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Brandon Corbett</dc:creator>
  <cp:lastModifiedBy>Brandon Corbett</cp:lastModifiedBy>
  <cp:revision>2</cp:revision>
  <dcterms:created xsi:type="dcterms:W3CDTF">2025-11-16T22:28:55Z</dcterms:created>
  <dcterms:modified xsi:type="dcterms:W3CDTF">2025-11-16T23:08:36Z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0x0101005341548692D37149AB2D54A8A18CAADD</vt:lpwstr>
  </property>
</Properties>
</file>

<file path=docProps/thumbnail.jpeg>
</file>